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sldIdLst>
    <p:sldId id="256" r:id="rId2"/>
    <p:sldId id="263" r:id="rId3"/>
    <p:sldId id="257" r:id="rId4"/>
    <p:sldId id="258" r:id="rId5"/>
    <p:sldId id="264" r:id="rId6"/>
    <p:sldId id="265" r:id="rId7"/>
    <p:sldId id="261" r:id="rId8"/>
    <p:sldId id="266" r:id="rId9"/>
    <p:sldId id="267" r:id="rId10"/>
    <p:sldId id="268"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128" d="100"/>
          <a:sy n="128" d="100"/>
        </p:scale>
        <p:origin x="5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3C3308C5-47FD-4590-8F32-31D652715EEE}" type="datetimeFigureOut">
              <a:rPr lang="en-US" smtClean="0"/>
              <a:t>1/14/20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734139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08C5-47FD-4590-8F32-31D652715EEE}"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3238955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3308C5-47FD-4590-8F32-31D652715EEE}"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984175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C3308C5-47FD-4590-8F32-31D652715EEE}"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697077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3308C5-47FD-4590-8F32-31D652715EEE}"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1562912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3308C5-47FD-4590-8F32-31D652715EEE}" type="datetimeFigureOut">
              <a:rPr lang="en-US" smtClean="0"/>
              <a:t>1/14/20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1739509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3308C5-47FD-4590-8F32-31D652715EEE}" type="datetimeFigureOut">
              <a:rPr lang="en-US" smtClean="0"/>
              <a:t>1/14/20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540508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C3308C5-47FD-4590-8F32-31D652715EEE}"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3394615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C3308C5-47FD-4590-8F32-31D652715EEE}"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3389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3308C5-47FD-4590-8F32-31D652715EEE}"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318127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3308C5-47FD-4590-8F32-31D652715EEE}" type="datetimeFigureOut">
              <a:rPr lang="en-US" smtClean="0"/>
              <a:t>1/14/20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501645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3308C5-47FD-4590-8F32-31D652715EEE}"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420371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3308C5-47FD-4590-8F32-31D652715EEE}" type="datetimeFigureOut">
              <a:rPr lang="en-US" smtClean="0"/>
              <a:t>1/14/20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92718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3308C5-47FD-4590-8F32-31D652715EEE}" type="datetimeFigureOut">
              <a:rPr lang="en-US" smtClean="0"/>
              <a:t>1/14/20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4182952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308C5-47FD-4590-8F32-31D652715EEE}" type="datetimeFigureOut">
              <a:rPr lang="en-US" smtClean="0"/>
              <a:t>1/14/20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3413911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08C5-47FD-4590-8F32-31D652715EEE}"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349580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3308C5-47FD-4590-8F32-31D652715EEE}" type="datetimeFigureOut">
              <a:rPr lang="en-US" smtClean="0"/>
              <a:t>1/14/20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A1F58C-3D11-436F-A6B7-8AB8E12EFB18}" type="slidenum">
              <a:rPr lang="en-US" smtClean="0"/>
              <a:t>‹#›</a:t>
            </a:fld>
            <a:endParaRPr lang="en-US"/>
          </a:p>
        </p:txBody>
      </p:sp>
    </p:spTree>
    <p:extLst>
      <p:ext uri="{BB962C8B-B14F-4D97-AF65-F5344CB8AC3E}">
        <p14:creationId xmlns:p14="http://schemas.microsoft.com/office/powerpoint/2010/main" val="2202640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C3308C5-47FD-4590-8F32-31D652715EEE}" type="datetimeFigureOut">
              <a:rPr lang="en-US" smtClean="0"/>
              <a:t>1/14/20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3A1F58C-3D11-436F-A6B7-8AB8E12EFB18}" type="slidenum">
              <a:rPr lang="en-US" smtClean="0"/>
              <a:t>‹#›</a:t>
            </a:fld>
            <a:endParaRPr lang="en-US"/>
          </a:p>
        </p:txBody>
      </p:sp>
    </p:spTree>
    <p:extLst>
      <p:ext uri="{BB962C8B-B14F-4D97-AF65-F5344CB8AC3E}">
        <p14:creationId xmlns:p14="http://schemas.microsoft.com/office/powerpoint/2010/main" val="2505062646"/>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3798277" y="4816208"/>
            <a:ext cx="6062480" cy="1329333"/>
          </a:xfrm>
        </p:spPr>
        <p:txBody>
          <a:bodyPr>
            <a:normAutofit fontScale="70000" lnSpcReduction="20000"/>
          </a:bodyPr>
          <a:lstStyle/>
          <a:p>
            <a:r>
              <a:rPr lang="en-US" b="1" dirty="0"/>
              <a:t>Project members </a:t>
            </a:r>
            <a:r>
              <a:rPr lang="en-US" dirty="0"/>
              <a:t>: </a:t>
            </a:r>
          </a:p>
          <a:p>
            <a:r>
              <a:rPr lang="en-US" sz="1600" dirty="0">
                <a:solidFill>
                  <a:schemeClr val="bg1"/>
                </a:solidFill>
                <a:latin typeface="Arial" panose="020B0604020202020204" pitchFamily="34" charset="0"/>
                <a:cs typeface="Arial" panose="020B0604020202020204" pitchFamily="34" charset="0"/>
              </a:rPr>
              <a:t>John s. cHAPEK</a:t>
            </a:r>
          </a:p>
          <a:p>
            <a:r>
              <a:rPr lang="en-US" sz="1600" dirty="0">
                <a:solidFill>
                  <a:schemeClr val="bg1"/>
                </a:solidFill>
                <a:latin typeface="Arial" panose="020B0604020202020204" pitchFamily="34" charset="0"/>
                <a:cs typeface="Arial" panose="020B0604020202020204" pitchFamily="34" charset="0"/>
              </a:rPr>
              <a:t>Donatienne Noel</a:t>
            </a:r>
          </a:p>
          <a:p>
            <a:r>
              <a:rPr lang="en-US" sz="1600" dirty="0">
                <a:solidFill>
                  <a:schemeClr val="bg1"/>
                </a:solidFill>
                <a:latin typeface="Arial" panose="020B0604020202020204" pitchFamily="34" charset="0"/>
                <a:cs typeface="Arial" panose="020B0604020202020204" pitchFamily="34" charset="0"/>
              </a:rPr>
              <a:t> Claudia Palmer </a:t>
            </a:r>
          </a:p>
          <a:p>
            <a:r>
              <a:rPr lang="en-US" sz="1600" dirty="0">
                <a:solidFill>
                  <a:schemeClr val="bg1"/>
                </a:solidFill>
                <a:latin typeface="Arial" panose="020B0604020202020204" pitchFamily="34" charset="0"/>
                <a:cs typeface="Arial" panose="020B0604020202020204" pitchFamily="34" charset="0"/>
              </a:rPr>
              <a:t>Alexandra Solano</a:t>
            </a:r>
          </a:p>
          <a:p>
            <a:endParaRPr lang="en-US" dirty="0"/>
          </a:p>
        </p:txBody>
      </p:sp>
      <p:pic>
        <p:nvPicPr>
          <p:cNvPr id="4" name="Picture 3" descr="A close up of a sign&#10;&#10;Description automatically generated">
            <a:extLst>
              <a:ext uri="{FF2B5EF4-FFF2-40B4-BE49-F238E27FC236}">
                <a16:creationId xmlns:a16="http://schemas.microsoft.com/office/drawing/2014/main" id="{BF15BDB9-4359-4DC3-B303-4CB0A217F5C3}"/>
              </a:ext>
            </a:extLst>
          </p:cNvPr>
          <p:cNvPicPr>
            <a:picLocks noChangeAspect="1"/>
          </p:cNvPicPr>
          <p:nvPr/>
        </p:nvPicPr>
        <p:blipFill>
          <a:blip r:embed="rId2"/>
          <a:stretch>
            <a:fillRect/>
          </a:stretch>
        </p:blipFill>
        <p:spPr>
          <a:xfrm>
            <a:off x="6728088" y="1651245"/>
            <a:ext cx="4828707" cy="2945510"/>
          </a:xfrm>
          <a:prstGeom prst="rect">
            <a:avLst/>
          </a:prstGeom>
          <a:solidFill>
            <a:schemeClr val="accent1">
              <a:lumMod val="60000"/>
              <a:lumOff val="40000"/>
              <a:alpha val="84000"/>
            </a:schemeClr>
          </a:solidFill>
          <a:ln w="73025">
            <a:solidFill>
              <a:schemeClr val="accent1"/>
            </a:solidFill>
          </a:ln>
        </p:spPr>
      </p:pic>
      <p:sp>
        <p:nvSpPr>
          <p:cNvPr id="5" name="Rectangle 4">
            <a:extLst>
              <a:ext uri="{FF2B5EF4-FFF2-40B4-BE49-F238E27FC236}">
                <a16:creationId xmlns:a16="http://schemas.microsoft.com/office/drawing/2014/main" id="{CE775AFB-1BC3-4C70-A024-D7643E13D958}"/>
              </a:ext>
            </a:extLst>
          </p:cNvPr>
          <p:cNvSpPr/>
          <p:nvPr/>
        </p:nvSpPr>
        <p:spPr>
          <a:xfrm>
            <a:off x="808815" y="1377125"/>
            <a:ext cx="5132439" cy="4476742"/>
          </a:xfrm>
          <a:prstGeom prst="rect">
            <a:avLst/>
          </a:prstGeom>
        </p:spPr>
        <p:txBody>
          <a:bodyPr vert="horz" lIns="91440" tIns="45720" rIns="91440" bIns="45720" rtlCol="0" anchor="ctr">
            <a:normAutofit/>
          </a:bodyPr>
          <a:lstStyle/>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Purpose of the </a:t>
            </a:r>
            <a:r>
              <a:rPr kumimoji="0" lang="en-US" sz="1800" b="1" i="0" u="none" strike="noStrike" kern="0" cap="none" spc="0" normalizeH="0" baseline="0" noProof="0" dirty="0">
                <a:ln>
                  <a:noFill/>
                </a:ln>
                <a:solidFill>
                  <a:schemeClr val="accent1">
                    <a:lumMod val="20000"/>
                    <a:lumOff val="80000"/>
                  </a:schemeClr>
                </a:solidFill>
                <a:effectLst>
                  <a:outerShdw blurRad="38100" dist="38100" dir="2700000" algn="tl">
                    <a:srgbClr val="000000">
                      <a:alpha val="43137"/>
                    </a:srgbClr>
                  </a:outerShdw>
                </a:effectLst>
                <a:uLnTx/>
                <a:uFillTx/>
              </a:rPr>
              <a:t>E</a:t>
            </a:r>
            <a:r>
              <a:rPr kumimoji="0" lang="en-US" sz="1800" b="1" i="0" u="none" strike="noStrike" kern="0" cap="none" spc="0" normalizeH="0" baseline="0" noProof="0" dirty="0">
                <a:ln>
                  <a:noFill/>
                </a:ln>
                <a:solidFill>
                  <a:schemeClr val="accent1">
                    <a:lumMod val="40000"/>
                    <a:lumOff val="60000"/>
                  </a:schemeClr>
                </a:solidFill>
                <a:effectLst>
                  <a:outerShdw blurRad="38100" dist="38100" dir="2700000" algn="tl">
                    <a:srgbClr val="000000">
                      <a:alpha val="43137"/>
                    </a:srgbClr>
                  </a:outerShdw>
                </a:effectLst>
                <a:uLnTx/>
                <a:uFillTx/>
              </a:rPr>
              <a:t>T</a:t>
            </a:r>
            <a:r>
              <a:rPr kumimoji="0" lang="en-US" sz="1800" b="1" i="0" u="none" strike="noStrike" kern="0" cap="none" spc="0" normalizeH="0" baseline="0" noProof="0" dirty="0">
                <a:ln>
                  <a:noFill/>
                </a:ln>
                <a:solidFill>
                  <a:schemeClr val="accent1">
                    <a:lumMod val="60000"/>
                    <a:lumOff val="40000"/>
                  </a:schemeClr>
                </a:solidFill>
                <a:effectLst>
                  <a:outerShdw blurRad="38100" dist="38100" dir="2700000" algn="tl">
                    <a:srgbClr val="000000">
                      <a:alpha val="43137"/>
                    </a:srgbClr>
                  </a:outerShdw>
                </a:effectLst>
                <a:uLnTx/>
                <a:uFillTx/>
              </a:rPr>
              <a:t>L</a:t>
            </a: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 Tool </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lang="en-US" kern="0" dirty="0">
                <a:solidFill>
                  <a:srgbClr val="FFFFFF"/>
                </a:solidFill>
                <a:effectLst>
                  <a:outerShdw blurRad="38100" dist="38100" dir="2700000" algn="tl">
                    <a:srgbClr val="000000">
                      <a:alpha val="43137"/>
                    </a:srgbClr>
                  </a:outerShdw>
                </a:effectLst>
              </a:rPr>
              <a:t>Data Source </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Data Clean up from both Datasets</a:t>
            </a: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New Data Sets </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SQL Tables </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rPr>
              <a:t>Conclusion</a:t>
            </a: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470545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8355ACA7-E6CB-E240-BB93-3D0689B2B2D4}"/>
              </a:ext>
            </a:extLst>
          </p:cNvPr>
          <p:cNvSpPr>
            <a:spLocks noGrp="1"/>
          </p:cNvSpPr>
          <p:nvPr>
            <p:ph type="title"/>
          </p:nvPr>
        </p:nvSpPr>
        <p:spPr>
          <a:xfrm>
            <a:off x="862289" y="2931560"/>
            <a:ext cx="4738411" cy="306004"/>
          </a:xfrm>
        </p:spPr>
        <p:txBody>
          <a:bodyPr vert="horz" lIns="91440" tIns="45720" rIns="91440" bIns="45720" rtlCol="0" anchor="b">
            <a:normAutofit fontScale="90000"/>
          </a:bodyPr>
          <a:lstStyle/>
          <a:p>
            <a:pPr algn="ctr"/>
            <a:r>
              <a:rPr lang="en-US" sz="1600" dirty="0">
                <a:solidFill>
                  <a:schemeClr val="tx1"/>
                </a:solidFill>
              </a:rPr>
              <a:t>The table schema can be seen on the right.</a:t>
            </a:r>
            <a:br>
              <a:rPr lang="en-US" sz="1600" dirty="0">
                <a:solidFill>
                  <a:schemeClr val="tx1"/>
                </a:solidFill>
              </a:rPr>
            </a:br>
            <a:br>
              <a:rPr lang="en-US" sz="1600" dirty="0">
                <a:solidFill>
                  <a:schemeClr val="tx1"/>
                </a:solidFill>
              </a:rPr>
            </a:br>
            <a:r>
              <a:rPr lang="en-US" sz="1600" dirty="0">
                <a:solidFill>
                  <a:schemeClr val="tx1"/>
                </a:solidFill>
              </a:rPr>
              <a:t>We then confirmed that the data was added to the two SQL databases, and performed one last query to verify that it worked. No issues were found.</a:t>
            </a: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D3CCE8-05FA-2041-893A-B2EE8684825D}"/>
              </a:ext>
            </a:extLst>
          </p:cNvPr>
          <p:cNvPicPr>
            <a:picLocks noChangeAspect="1"/>
          </p:cNvPicPr>
          <p:nvPr/>
        </p:nvPicPr>
        <p:blipFill>
          <a:blip r:embed="rId3"/>
          <a:stretch>
            <a:fillRect/>
          </a:stretch>
        </p:blipFill>
        <p:spPr>
          <a:xfrm>
            <a:off x="5758249" y="1649626"/>
            <a:ext cx="3721100" cy="4038600"/>
          </a:xfrm>
          <a:prstGeom prst="rect">
            <a:avLst/>
          </a:prstGeom>
        </p:spPr>
      </p:pic>
    </p:spTree>
    <p:extLst>
      <p:ext uri="{BB962C8B-B14F-4D97-AF65-F5344CB8AC3E}">
        <p14:creationId xmlns:p14="http://schemas.microsoft.com/office/powerpoint/2010/main" val="248326333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11256675-1852-4DC8-BB99-25E12AEA7DB9}"/>
              </a:ext>
            </a:extLst>
          </p:cNvPr>
          <p:cNvSpPr txBox="1">
            <a:spLocks/>
          </p:cNvSpPr>
          <p:nvPr/>
        </p:nvSpPr>
        <p:spPr bwMode="gray">
          <a:xfrm>
            <a:off x="752545" y="546864"/>
            <a:ext cx="8825658" cy="1329333"/>
          </a:xfrm>
          <a:prstGeom prst="rect">
            <a:avLst/>
          </a:prstGeom>
          <a:ln>
            <a:solidFill>
              <a:schemeClr val="accent1">
                <a:lumMod val="60000"/>
                <a:lumOff val="40000"/>
              </a:schemeClr>
            </a:solidFill>
          </a:ln>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defTabSz="914400">
              <a:buClr>
                <a:srgbClr val="B31166"/>
              </a:buClr>
              <a:defRPr/>
            </a:pPr>
            <a:r>
              <a:rPr lang="en-US" sz="2400" b="1" kern="0" cap="none" dirty="0">
                <a:solidFill>
                  <a:schemeClr val="accent2">
                    <a:lumMod val="75000"/>
                  </a:schemeClr>
                </a:solidFill>
                <a:effectLst>
                  <a:outerShdw blurRad="38100" dist="38100" dir="2700000" algn="tl">
                    <a:srgbClr val="000000">
                      <a:alpha val="43137"/>
                    </a:srgbClr>
                  </a:outerShdw>
                </a:effectLst>
              </a:rPr>
              <a:t>Conclusion</a:t>
            </a:r>
          </a:p>
          <a:p>
            <a:pPr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pic>
        <p:nvPicPr>
          <p:cNvPr id="4" name="Picture 3" descr="A close up of a sign&#10;&#10;Description automatically generated">
            <a:extLst>
              <a:ext uri="{FF2B5EF4-FFF2-40B4-BE49-F238E27FC236}">
                <a16:creationId xmlns:a16="http://schemas.microsoft.com/office/drawing/2014/main" id="{BF15BDB9-4359-4DC3-B303-4CB0A217F5C3}"/>
              </a:ext>
            </a:extLst>
          </p:cNvPr>
          <p:cNvPicPr>
            <a:picLocks noChangeAspect="1"/>
          </p:cNvPicPr>
          <p:nvPr/>
        </p:nvPicPr>
        <p:blipFill>
          <a:blip r:embed="rId2"/>
          <a:stretch>
            <a:fillRect/>
          </a:stretch>
        </p:blipFill>
        <p:spPr>
          <a:xfrm>
            <a:off x="6728088" y="1651245"/>
            <a:ext cx="4828707" cy="2945510"/>
          </a:xfrm>
          <a:prstGeom prst="rect">
            <a:avLst/>
          </a:prstGeom>
          <a:solidFill>
            <a:schemeClr val="accent1">
              <a:lumMod val="60000"/>
              <a:lumOff val="40000"/>
              <a:alpha val="84000"/>
            </a:schemeClr>
          </a:solidFill>
          <a:ln w="73025">
            <a:solidFill>
              <a:schemeClr val="accent1"/>
            </a:solidFill>
          </a:ln>
        </p:spPr>
      </p:pic>
      <p:sp>
        <p:nvSpPr>
          <p:cNvPr id="2" name="TextBox 1">
            <a:extLst>
              <a:ext uri="{FF2B5EF4-FFF2-40B4-BE49-F238E27FC236}">
                <a16:creationId xmlns:a16="http://schemas.microsoft.com/office/drawing/2014/main" id="{1773EA20-2B57-4E53-9D34-C14AEA383333}"/>
              </a:ext>
            </a:extLst>
          </p:cNvPr>
          <p:cNvSpPr txBox="1"/>
          <p:nvPr/>
        </p:nvSpPr>
        <p:spPr>
          <a:xfrm>
            <a:off x="901148" y="2305878"/>
            <a:ext cx="5459895" cy="3970318"/>
          </a:xfrm>
          <a:prstGeom prst="rect">
            <a:avLst/>
          </a:prstGeom>
          <a:noFill/>
        </p:spPr>
        <p:txBody>
          <a:bodyPr wrap="square" rtlCol="0">
            <a:spAutoFit/>
          </a:bodyPr>
          <a:lstStyle/>
          <a:p>
            <a:pPr algn="just"/>
            <a:r>
              <a:rPr lang="en-US" dirty="0">
                <a:solidFill>
                  <a:schemeClr val="bg1"/>
                </a:solidFill>
              </a:rPr>
              <a:t>The purpose of the exercise was to create a successful ETL project. </a:t>
            </a:r>
          </a:p>
          <a:p>
            <a:pPr algn="just"/>
            <a:endParaRPr lang="en-US" dirty="0">
              <a:solidFill>
                <a:schemeClr val="bg1"/>
              </a:solidFill>
            </a:endParaRPr>
          </a:p>
          <a:p>
            <a:pPr algn="just"/>
            <a:r>
              <a:rPr lang="en-US" dirty="0">
                <a:solidFill>
                  <a:schemeClr val="bg1"/>
                </a:solidFill>
              </a:rPr>
              <a:t>What we were looking to find using the two datasets selected was to find a way to determine if: (a) the books recommended by Goodreads were in the New York Times Bestseller list, and (b) if the Goodreads average rating and/or rating-count supported it.  </a:t>
            </a:r>
          </a:p>
          <a:p>
            <a:pPr algn="just"/>
            <a:endParaRPr lang="en-US" dirty="0">
              <a:solidFill>
                <a:schemeClr val="bg1"/>
              </a:solidFill>
            </a:endParaRPr>
          </a:p>
          <a:p>
            <a:pPr algn="just"/>
            <a:r>
              <a:rPr lang="en-US" dirty="0">
                <a:solidFill>
                  <a:schemeClr val="bg1"/>
                </a:solidFill>
              </a:rPr>
              <a:t>When queried, the tables do provide the information elements necessary to meet the objectives above. Therefore, we deemed the ETL effective.  </a:t>
            </a:r>
          </a:p>
        </p:txBody>
      </p:sp>
    </p:spTree>
    <p:extLst>
      <p:ext uri="{BB962C8B-B14F-4D97-AF65-F5344CB8AC3E}">
        <p14:creationId xmlns:p14="http://schemas.microsoft.com/office/powerpoint/2010/main" val="367891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752545" y="603135"/>
            <a:ext cx="8825658" cy="1329333"/>
          </a:xfrm>
          <a:ln>
            <a:solidFill>
              <a:schemeClr val="accent1">
                <a:lumMod val="60000"/>
                <a:lumOff val="40000"/>
              </a:schemeClr>
            </a:solidFill>
          </a:ln>
        </p:spPr>
        <p:txBody>
          <a:bodyPr>
            <a:normAutofit/>
          </a:bodyPr>
          <a:lstStyle/>
          <a:p>
            <a:pPr lvl="0" algn="ctr" defTabSz="914400">
              <a:buClr>
                <a:srgbClr val="B31166"/>
              </a:buClr>
              <a:defRPr/>
            </a:pPr>
            <a:r>
              <a:rPr lang="en-US" sz="2400" b="1" kern="0" cap="none" dirty="0">
                <a:solidFill>
                  <a:schemeClr val="accent1">
                    <a:lumMod val="20000"/>
                    <a:lumOff val="80000"/>
                  </a:schemeClr>
                </a:solidFill>
                <a:effectLst>
                  <a:outerShdw blurRad="38100" dist="38100" dir="2700000" algn="tl">
                    <a:srgbClr val="000000">
                      <a:alpha val="43137"/>
                    </a:srgbClr>
                  </a:outerShdw>
                </a:effectLst>
              </a:rPr>
              <a:t>Extraction</a:t>
            </a:r>
            <a:r>
              <a:rPr lang="en-US" sz="2400" b="1" kern="0" cap="none" dirty="0">
                <a:solidFill>
                  <a:srgbClr val="FFFFFF"/>
                </a:solidFill>
                <a:effectLst>
                  <a:outerShdw blurRad="38100" dist="38100" dir="2700000" algn="tl">
                    <a:srgbClr val="000000">
                      <a:alpha val="43137"/>
                    </a:srgbClr>
                  </a:outerShdw>
                </a:effectLst>
              </a:rPr>
              <a:t> - Data Source</a:t>
            </a:r>
          </a:p>
          <a:p>
            <a:pPr lvl="0"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5" name="Rectangle 4">
            <a:extLst>
              <a:ext uri="{FF2B5EF4-FFF2-40B4-BE49-F238E27FC236}">
                <a16:creationId xmlns:a16="http://schemas.microsoft.com/office/drawing/2014/main" id="{CE775AFB-1BC3-4C70-A024-D7643E13D958}"/>
              </a:ext>
            </a:extLst>
          </p:cNvPr>
          <p:cNvSpPr/>
          <p:nvPr/>
        </p:nvSpPr>
        <p:spPr>
          <a:xfrm>
            <a:off x="752545" y="1518675"/>
            <a:ext cx="5132439" cy="1064523"/>
          </a:xfrm>
          <a:prstGeom prst="rect">
            <a:avLst/>
          </a:prstGeom>
        </p:spPr>
        <p:txBody>
          <a:bodyPr vert="horz" lIns="91440" tIns="45720" rIns="91440" bIns="45720" rtlCol="0" anchor="ctr">
            <a:normAutofit/>
          </a:bodyPr>
          <a:lstStyle/>
          <a:p>
            <a:pPr marL="0" marR="0" lvl="0" indent="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sp>
        <p:nvSpPr>
          <p:cNvPr id="2" name="TextBox 1">
            <a:extLst>
              <a:ext uri="{FF2B5EF4-FFF2-40B4-BE49-F238E27FC236}">
                <a16:creationId xmlns:a16="http://schemas.microsoft.com/office/drawing/2014/main" id="{FEA74ED1-4E76-42C7-B9A7-7DECB68FD428}"/>
              </a:ext>
            </a:extLst>
          </p:cNvPr>
          <p:cNvSpPr txBox="1"/>
          <p:nvPr/>
        </p:nvSpPr>
        <p:spPr>
          <a:xfrm>
            <a:off x="758483" y="2298409"/>
            <a:ext cx="6675833" cy="1785104"/>
          </a:xfrm>
          <a:prstGeom prst="rect">
            <a:avLst/>
          </a:prstGeom>
          <a:noFill/>
        </p:spPr>
        <p:txBody>
          <a:bodyPr wrap="square" rtlCol="0">
            <a:spAutoFit/>
          </a:bodyPr>
          <a:lstStyle/>
          <a:p>
            <a:r>
              <a:rPr lang="en-US" sz="2000" b="1" dirty="0">
                <a:solidFill>
                  <a:schemeClr val="bg1"/>
                </a:solidFill>
                <a:latin typeface="Calibri" panose="020F0502020204030204" pitchFamily="34" charset="0"/>
                <a:cs typeface="Calibri" panose="020F0502020204030204" pitchFamily="34" charset="0"/>
              </a:rPr>
              <a:t>Our datasets were extracted from two sources:</a:t>
            </a:r>
          </a:p>
          <a:p>
            <a:endParaRPr lang="en-US" dirty="0">
              <a:solidFill>
                <a:schemeClr val="bg1"/>
              </a:solidFill>
            </a:endParaRPr>
          </a:p>
          <a:p>
            <a:pPr marL="342900" indent="-342900">
              <a:buFont typeface="+mj-lt"/>
              <a:buAutoNum type="arabicPeriod"/>
            </a:pPr>
            <a:r>
              <a:rPr lang="en-US" b="1" dirty="0">
                <a:solidFill>
                  <a:schemeClr val="bg1"/>
                </a:solidFill>
              </a:rPr>
              <a:t>Kaggle</a:t>
            </a:r>
            <a:r>
              <a:rPr lang="en-US" dirty="0">
                <a:solidFill>
                  <a:schemeClr val="bg1"/>
                </a:solidFill>
              </a:rPr>
              <a:t> – “</a:t>
            </a:r>
            <a:r>
              <a:rPr lang="en-US" i="1" dirty="0">
                <a:solidFill>
                  <a:schemeClr val="bg1"/>
                </a:solidFill>
                <a:latin typeface="Calibri" panose="020F0502020204030204" pitchFamily="34" charset="0"/>
                <a:cs typeface="Calibri" panose="020F0502020204030204" pitchFamily="34" charset="0"/>
              </a:rPr>
              <a:t>Goodreads: Analysis and Recommending Books”</a:t>
            </a:r>
            <a:endParaRPr lang="en-US" dirty="0">
              <a:solidFill>
                <a:schemeClr val="bg1"/>
              </a:solidFill>
            </a:endParaRPr>
          </a:p>
          <a:p>
            <a:pPr marL="342900" indent="-342900">
              <a:buFont typeface="+mj-lt"/>
              <a:buAutoNum type="arabicPeriod"/>
            </a:pPr>
            <a:endParaRPr lang="en-US" dirty="0">
              <a:solidFill>
                <a:schemeClr val="bg1"/>
              </a:solidFill>
            </a:endParaRPr>
          </a:p>
          <a:p>
            <a:pPr marL="342900" indent="-342900">
              <a:buFont typeface="+mj-lt"/>
              <a:buAutoNum type="arabicPeriod"/>
            </a:pPr>
            <a:r>
              <a:rPr lang="en-US" b="1" dirty="0">
                <a:solidFill>
                  <a:schemeClr val="bg1"/>
                </a:solidFill>
              </a:rPr>
              <a:t>Data-World</a:t>
            </a:r>
            <a:r>
              <a:rPr lang="en-US" dirty="0">
                <a:solidFill>
                  <a:schemeClr val="bg1"/>
                </a:solidFill>
              </a:rPr>
              <a:t>  – </a:t>
            </a:r>
            <a:r>
              <a:rPr lang="en-US" i="1" dirty="0">
                <a:solidFill>
                  <a:schemeClr val="bg1"/>
                </a:solidFill>
                <a:latin typeface="Calibri" panose="020F0502020204030204" pitchFamily="34" charset="0"/>
                <a:cs typeface="Calibri" panose="020F0502020204030204" pitchFamily="34" charset="0"/>
              </a:rPr>
              <a:t>"New York Times Bestsellers from 2011-2018”</a:t>
            </a:r>
            <a:endParaRPr lang="en-US" i="1"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88C93F50-7E67-4AA0-AF52-15D73CCC7ADC}"/>
              </a:ext>
            </a:extLst>
          </p:cNvPr>
          <p:cNvPicPr/>
          <p:nvPr/>
        </p:nvPicPr>
        <p:blipFill rotWithShape="1">
          <a:blip r:embed="rId2"/>
          <a:srcRect l="-160" t="8823" r="72756" b="2207"/>
          <a:stretch/>
        </p:blipFill>
        <p:spPr bwMode="auto">
          <a:xfrm>
            <a:off x="7434316" y="1932468"/>
            <a:ext cx="2143887" cy="2645027"/>
          </a:xfrm>
          <a:prstGeom prst="rect">
            <a:avLst/>
          </a:prstGeom>
          <a:solidFill>
            <a:schemeClr val="bg1"/>
          </a:solidFill>
          <a:ln w="200025">
            <a:solidFill>
              <a:schemeClr val="accent1">
                <a:lumMod val="20000"/>
                <a:lumOff val="80000"/>
              </a:schemeClr>
            </a:solidFill>
          </a:ln>
          <a:extLst>
            <a:ext uri="{53640926-AAD7-44D8-BBD7-CCE9431645EC}">
              <a14:shadowObscured xmlns:a14="http://schemas.microsoft.com/office/drawing/2010/main"/>
            </a:ext>
          </a:extLst>
        </p:spPr>
      </p:pic>
      <p:sp>
        <p:nvSpPr>
          <p:cNvPr id="13" name="Arrow: Down 12">
            <a:extLst>
              <a:ext uri="{FF2B5EF4-FFF2-40B4-BE49-F238E27FC236}">
                <a16:creationId xmlns:a16="http://schemas.microsoft.com/office/drawing/2014/main" id="{835A3636-B48C-4CFD-B144-870E495DDB31}"/>
              </a:ext>
            </a:extLst>
          </p:cNvPr>
          <p:cNvSpPr/>
          <p:nvPr/>
        </p:nvSpPr>
        <p:spPr>
          <a:xfrm>
            <a:off x="8323223" y="4770783"/>
            <a:ext cx="366071" cy="910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50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752545" y="603134"/>
            <a:ext cx="8825658" cy="1329333"/>
          </a:xfrm>
          <a:ln>
            <a:solidFill>
              <a:schemeClr val="accent1">
                <a:lumMod val="60000"/>
                <a:lumOff val="40000"/>
              </a:schemeClr>
            </a:solidFill>
          </a:ln>
        </p:spPr>
        <p:txBody>
          <a:bodyPr>
            <a:normAutofit/>
          </a:bodyPr>
          <a:lstStyle/>
          <a:p>
            <a:pPr lvl="0" algn="ctr" defTabSz="914400">
              <a:buClr>
                <a:srgbClr val="B31166"/>
              </a:buClr>
              <a:defRPr/>
            </a:pPr>
            <a:r>
              <a:rPr lang="en-US" sz="2400" b="1" kern="0" cap="none" dirty="0">
                <a:solidFill>
                  <a:schemeClr val="accent1">
                    <a:lumMod val="40000"/>
                    <a:lumOff val="60000"/>
                  </a:schemeClr>
                </a:solidFill>
                <a:effectLst>
                  <a:outerShdw blurRad="38100" dist="38100" dir="2700000" algn="tl">
                    <a:srgbClr val="000000">
                      <a:alpha val="43137"/>
                    </a:srgbClr>
                  </a:outerShdw>
                </a:effectLst>
              </a:rPr>
              <a:t>Transformation</a:t>
            </a:r>
            <a:r>
              <a:rPr lang="en-US" sz="2400" b="1" kern="0" cap="none" dirty="0">
                <a:solidFill>
                  <a:srgbClr val="FFFFFF"/>
                </a:solidFill>
                <a:effectLst>
                  <a:outerShdw blurRad="38100" dist="38100" dir="2700000" algn="tl">
                    <a:srgbClr val="000000">
                      <a:alpha val="43137"/>
                    </a:srgbClr>
                  </a:outerShdw>
                </a:effectLst>
              </a:rPr>
              <a:t> - Data Clean up from both Datasets Phase I</a:t>
            </a:r>
          </a:p>
          <a:p>
            <a:pPr lvl="0"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5" name="Rectangle 4">
            <a:extLst>
              <a:ext uri="{FF2B5EF4-FFF2-40B4-BE49-F238E27FC236}">
                <a16:creationId xmlns:a16="http://schemas.microsoft.com/office/drawing/2014/main" id="{CE775AFB-1BC3-4C70-A024-D7643E13D958}"/>
              </a:ext>
            </a:extLst>
          </p:cNvPr>
          <p:cNvSpPr/>
          <p:nvPr/>
        </p:nvSpPr>
        <p:spPr>
          <a:xfrm>
            <a:off x="752545" y="1518675"/>
            <a:ext cx="5132439" cy="1064523"/>
          </a:xfrm>
          <a:prstGeom prst="rect">
            <a:avLst/>
          </a:prstGeom>
        </p:spPr>
        <p:txBody>
          <a:bodyPr vert="horz" lIns="91440" tIns="45720" rIns="91440" bIns="45720" rtlCol="0" anchor="ctr">
            <a:normAutofit/>
          </a:bodyPr>
          <a:lstStyle/>
          <a:p>
            <a:pPr marL="0" marR="0" lvl="0" indent="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sp>
        <p:nvSpPr>
          <p:cNvPr id="2" name="TextBox 1">
            <a:extLst>
              <a:ext uri="{FF2B5EF4-FFF2-40B4-BE49-F238E27FC236}">
                <a16:creationId xmlns:a16="http://schemas.microsoft.com/office/drawing/2014/main" id="{A695E0A0-BC08-4910-9CC4-694FB13D0A8B}"/>
              </a:ext>
            </a:extLst>
          </p:cNvPr>
          <p:cNvSpPr txBox="1"/>
          <p:nvPr/>
        </p:nvSpPr>
        <p:spPr>
          <a:xfrm>
            <a:off x="857647" y="1932467"/>
            <a:ext cx="5448889" cy="4308872"/>
          </a:xfrm>
          <a:prstGeom prst="rect">
            <a:avLst/>
          </a:prstGeom>
          <a:noFill/>
        </p:spPr>
        <p:txBody>
          <a:bodyPr wrap="square" rtlCol="0">
            <a:spAutoFit/>
          </a:bodyPr>
          <a:lstStyle/>
          <a:p>
            <a:r>
              <a:rPr lang="en-US" sz="2000" b="1" dirty="0">
                <a:solidFill>
                  <a:schemeClr val="bg1"/>
                </a:solidFill>
                <a:latin typeface="Calibri" panose="020F0502020204030204" pitchFamily="34" charset="0"/>
                <a:cs typeface="Calibri" panose="020F0502020204030204" pitchFamily="34" charset="0"/>
              </a:rPr>
              <a:t>To curate our datasets, we took the following approaches:</a:t>
            </a:r>
          </a:p>
          <a:p>
            <a:pPr marL="285750" indent="-285750">
              <a:buFont typeface="Wingdings" panose="05000000000000000000" pitchFamily="2" charset="2"/>
              <a:buChar char="Ø"/>
            </a:pPr>
            <a:r>
              <a:rPr lang="en-US" b="1" dirty="0">
                <a:solidFill>
                  <a:schemeClr val="bg1"/>
                </a:solidFill>
              </a:rPr>
              <a:t>Removal of unwanted observations from both datasets</a:t>
            </a:r>
            <a:r>
              <a:rPr lang="en-US" dirty="0">
                <a:solidFill>
                  <a:schemeClr val="bg1"/>
                </a:solidFill>
              </a:rPr>
              <a:t>.</a:t>
            </a:r>
          </a:p>
          <a:p>
            <a:pPr marL="742950" lvl="1" indent="-285750">
              <a:buFont typeface="Wingdings" panose="05000000000000000000" pitchFamily="2" charset="2"/>
              <a:buChar char="§"/>
            </a:pPr>
            <a:r>
              <a:rPr lang="en-US" dirty="0">
                <a:solidFill>
                  <a:schemeClr val="bg1"/>
                </a:solidFill>
              </a:rPr>
              <a:t>Duplicate observations – usually arise during data collections</a:t>
            </a:r>
          </a:p>
          <a:p>
            <a:pPr marL="285750" indent="-285750">
              <a:buFont typeface="Wingdings" panose="05000000000000000000" pitchFamily="2" charset="2"/>
              <a:buChar char="Ø"/>
            </a:pPr>
            <a:r>
              <a:rPr lang="en-US" b="1" dirty="0">
                <a:solidFill>
                  <a:schemeClr val="bg1"/>
                </a:solidFill>
              </a:rPr>
              <a:t>Irrelevant observations</a:t>
            </a:r>
            <a:r>
              <a:rPr lang="en-US" dirty="0">
                <a:solidFill>
                  <a:schemeClr val="bg1"/>
                </a:solidFill>
              </a:rPr>
              <a:t> </a:t>
            </a:r>
          </a:p>
          <a:p>
            <a:pPr marL="742950" lvl="1" indent="-285750">
              <a:buFont typeface="Wingdings" panose="05000000000000000000" pitchFamily="2" charset="2"/>
              <a:buChar char="§"/>
            </a:pPr>
            <a:r>
              <a:rPr lang="en-US" dirty="0">
                <a:solidFill>
                  <a:schemeClr val="bg1"/>
                </a:solidFill>
              </a:rPr>
              <a:t>Those that didn’t fit the specific solution that we are trying to prove in our research</a:t>
            </a:r>
          </a:p>
          <a:p>
            <a:pPr marL="285750" indent="-285750">
              <a:buFont typeface="Wingdings" panose="05000000000000000000" pitchFamily="2" charset="2"/>
              <a:buChar char="Ø"/>
            </a:pPr>
            <a:r>
              <a:rPr lang="en-US" b="1" dirty="0">
                <a:solidFill>
                  <a:schemeClr val="bg1"/>
                </a:solidFill>
              </a:rPr>
              <a:t>Fixing Structural errors</a:t>
            </a:r>
          </a:p>
          <a:p>
            <a:pPr marL="742950" lvl="1" indent="-285750">
              <a:buFont typeface="Wingdings" panose="05000000000000000000" pitchFamily="2" charset="2"/>
              <a:buChar char="§"/>
            </a:pPr>
            <a:r>
              <a:rPr lang="en-US" dirty="0">
                <a:solidFill>
                  <a:schemeClr val="bg1"/>
                </a:solidFill>
              </a:rPr>
              <a:t>Those are Special Characters in the data that was collected. Example: Typos, inconsistent capitalization, and special characters</a:t>
            </a:r>
          </a:p>
        </p:txBody>
      </p:sp>
      <p:pic>
        <p:nvPicPr>
          <p:cNvPr id="7" name="Picture 6">
            <a:extLst>
              <a:ext uri="{FF2B5EF4-FFF2-40B4-BE49-F238E27FC236}">
                <a16:creationId xmlns:a16="http://schemas.microsoft.com/office/drawing/2014/main" id="{FA63E1A5-A8D8-42C9-8144-92E63197AEB1}"/>
              </a:ext>
            </a:extLst>
          </p:cNvPr>
          <p:cNvPicPr>
            <a:picLocks noChangeAspect="1"/>
          </p:cNvPicPr>
          <p:nvPr/>
        </p:nvPicPr>
        <p:blipFill>
          <a:blip r:embed="rId2"/>
          <a:stretch>
            <a:fillRect/>
          </a:stretch>
        </p:blipFill>
        <p:spPr>
          <a:xfrm>
            <a:off x="7835106" y="1646980"/>
            <a:ext cx="2511770" cy="3060457"/>
          </a:xfrm>
          <a:prstGeom prst="rect">
            <a:avLst/>
          </a:prstGeom>
        </p:spPr>
      </p:pic>
      <p:sp>
        <p:nvSpPr>
          <p:cNvPr id="8" name="Arrow: Down 7">
            <a:extLst>
              <a:ext uri="{FF2B5EF4-FFF2-40B4-BE49-F238E27FC236}">
                <a16:creationId xmlns:a16="http://schemas.microsoft.com/office/drawing/2014/main" id="{FEB42D2A-0ED4-45A6-A5CA-F68062E9DFD7}"/>
              </a:ext>
            </a:extLst>
          </p:cNvPr>
          <p:cNvSpPr/>
          <p:nvPr/>
        </p:nvSpPr>
        <p:spPr>
          <a:xfrm>
            <a:off x="8907955" y="4707437"/>
            <a:ext cx="366071" cy="910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2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79000">
              <a:schemeClr val="accent1">
                <a:lumMod val="40000"/>
                <a:lumOff val="60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11256675-1852-4DC8-BB99-25E12AEA7DB9}"/>
              </a:ext>
            </a:extLst>
          </p:cNvPr>
          <p:cNvSpPr txBox="1">
            <a:spLocks/>
          </p:cNvSpPr>
          <p:nvPr/>
        </p:nvSpPr>
        <p:spPr bwMode="gray">
          <a:xfrm>
            <a:off x="752545" y="546864"/>
            <a:ext cx="8825658" cy="1329333"/>
          </a:xfrm>
          <a:prstGeom prst="rect">
            <a:avLst/>
          </a:prstGeom>
          <a:ln>
            <a:solidFill>
              <a:schemeClr val="accent1">
                <a:lumMod val="60000"/>
                <a:lumOff val="40000"/>
              </a:schemeClr>
            </a:solidFill>
          </a:ln>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defTabSz="914400">
              <a:buClr>
                <a:srgbClr val="B31166"/>
              </a:buClr>
              <a:defRPr/>
            </a:pPr>
            <a:r>
              <a:rPr lang="en-US" sz="2400" b="1" kern="0" cap="none" dirty="0">
                <a:solidFill>
                  <a:schemeClr val="accent1">
                    <a:lumMod val="40000"/>
                    <a:lumOff val="60000"/>
                  </a:schemeClr>
                </a:solidFill>
                <a:effectLst>
                  <a:outerShdw blurRad="38100" dist="38100" dir="2700000" algn="tl">
                    <a:srgbClr val="000000">
                      <a:alpha val="43137"/>
                    </a:srgbClr>
                  </a:outerShdw>
                </a:effectLst>
              </a:rPr>
              <a:t>Transformation</a:t>
            </a:r>
            <a:r>
              <a:rPr lang="en-US" sz="2400" b="1" kern="0" cap="none" dirty="0">
                <a:solidFill>
                  <a:srgbClr val="FFFFFF"/>
                </a:solidFill>
                <a:effectLst>
                  <a:outerShdw blurRad="38100" dist="38100" dir="2700000" algn="tl">
                    <a:srgbClr val="000000">
                      <a:alpha val="43137"/>
                    </a:srgbClr>
                  </a:outerShdw>
                </a:effectLst>
              </a:rPr>
              <a:t> - New DataSets – Phase II</a:t>
            </a:r>
          </a:p>
          <a:p>
            <a:pPr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8" name="TextBox 7">
            <a:extLst>
              <a:ext uri="{FF2B5EF4-FFF2-40B4-BE49-F238E27FC236}">
                <a16:creationId xmlns:a16="http://schemas.microsoft.com/office/drawing/2014/main" id="{02F3DFD4-FB4B-4F3A-A0F2-9485EEAD9832}"/>
              </a:ext>
            </a:extLst>
          </p:cNvPr>
          <p:cNvSpPr txBox="1"/>
          <p:nvPr/>
        </p:nvSpPr>
        <p:spPr>
          <a:xfrm>
            <a:off x="858129" y="2377440"/>
            <a:ext cx="5448889" cy="1569660"/>
          </a:xfrm>
          <a:prstGeom prst="rect">
            <a:avLst/>
          </a:prstGeom>
          <a:noFill/>
        </p:spPr>
        <p:txBody>
          <a:bodyPr wrap="square" rtlCol="0">
            <a:spAutoFit/>
          </a:bodyPr>
          <a:lstStyle/>
          <a:p>
            <a:r>
              <a:rPr lang="en-US" sz="2000" b="1" dirty="0">
                <a:solidFill>
                  <a:schemeClr val="bg1"/>
                </a:solidFill>
                <a:latin typeface="Calibri" panose="020F0502020204030204" pitchFamily="34" charset="0"/>
                <a:cs typeface="Calibri" panose="020F0502020204030204" pitchFamily="34" charset="0"/>
              </a:rPr>
              <a:t>Once the data sets were curated, the team proceeded with :</a:t>
            </a:r>
          </a:p>
          <a:p>
            <a:endParaRPr lang="en-US" sz="2000" b="1" dirty="0">
              <a:solidFill>
                <a:schemeClr val="bg1"/>
              </a:solidFill>
              <a:latin typeface="Calibri" panose="020F0502020204030204" pitchFamily="34" charset="0"/>
              <a:cs typeface="Calibri" panose="020F0502020204030204" pitchFamily="34" charset="0"/>
            </a:endParaRPr>
          </a:p>
          <a:p>
            <a:r>
              <a:rPr lang="en-US" dirty="0">
                <a:solidFill>
                  <a:schemeClr val="bg1"/>
                </a:solidFill>
              </a:rPr>
              <a:t>Creating Python codes  to view the outputs of our new data sets.</a:t>
            </a:r>
          </a:p>
        </p:txBody>
      </p:sp>
      <p:pic>
        <p:nvPicPr>
          <p:cNvPr id="9" name="Picture 8">
            <a:extLst>
              <a:ext uri="{FF2B5EF4-FFF2-40B4-BE49-F238E27FC236}">
                <a16:creationId xmlns:a16="http://schemas.microsoft.com/office/drawing/2014/main" id="{D7BA3779-F736-46A8-B403-FF1638E75EAC}"/>
              </a:ext>
            </a:extLst>
          </p:cNvPr>
          <p:cNvPicPr/>
          <p:nvPr/>
        </p:nvPicPr>
        <p:blipFill rotWithShape="1">
          <a:blip r:embed="rId2"/>
          <a:srcRect l="36057" t="8823" r="37020" b="1839"/>
          <a:stretch/>
        </p:blipFill>
        <p:spPr bwMode="auto">
          <a:xfrm>
            <a:off x="7963734" y="1701868"/>
            <a:ext cx="2106257" cy="2655968"/>
          </a:xfrm>
          <a:prstGeom prst="rect">
            <a:avLst/>
          </a:prstGeom>
          <a:ln w="200025">
            <a:solidFill>
              <a:schemeClr val="accent1">
                <a:lumMod val="40000"/>
                <a:lumOff val="60000"/>
              </a:schemeClr>
            </a:solid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6E832C37-DFBC-43DD-A23C-586CD6B5D027}"/>
              </a:ext>
            </a:extLst>
          </p:cNvPr>
          <p:cNvPicPr>
            <a:picLocks noChangeAspect="1"/>
          </p:cNvPicPr>
          <p:nvPr/>
        </p:nvPicPr>
        <p:blipFill>
          <a:blip r:embed="rId3"/>
          <a:stretch>
            <a:fillRect/>
          </a:stretch>
        </p:blipFill>
        <p:spPr>
          <a:xfrm>
            <a:off x="8806532" y="4580071"/>
            <a:ext cx="420660" cy="932769"/>
          </a:xfrm>
          <a:prstGeom prst="rect">
            <a:avLst/>
          </a:prstGeom>
        </p:spPr>
      </p:pic>
    </p:spTree>
    <p:extLst>
      <p:ext uri="{BB962C8B-B14F-4D97-AF65-F5344CB8AC3E}">
        <p14:creationId xmlns:p14="http://schemas.microsoft.com/office/powerpoint/2010/main" val="115356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752545" y="603134"/>
            <a:ext cx="8825658" cy="1329333"/>
          </a:xfrm>
          <a:ln>
            <a:solidFill>
              <a:schemeClr val="accent1">
                <a:lumMod val="60000"/>
                <a:lumOff val="40000"/>
              </a:schemeClr>
            </a:solidFill>
          </a:ln>
        </p:spPr>
        <p:txBody>
          <a:bodyPr>
            <a:normAutofit/>
          </a:bodyPr>
          <a:lstStyle/>
          <a:p>
            <a:pPr lvl="0" algn="ctr" defTabSz="914400">
              <a:buClr>
                <a:srgbClr val="B31166"/>
              </a:buClr>
              <a:defRPr/>
            </a:pPr>
            <a:r>
              <a:rPr lang="en-US" sz="2400" b="1" kern="0" cap="none" dirty="0">
                <a:solidFill>
                  <a:schemeClr val="accent1">
                    <a:lumMod val="40000"/>
                    <a:lumOff val="60000"/>
                  </a:schemeClr>
                </a:solidFill>
                <a:effectLst>
                  <a:outerShdw blurRad="38100" dist="38100" dir="2700000" algn="tl">
                    <a:srgbClr val="000000">
                      <a:alpha val="43137"/>
                    </a:srgbClr>
                  </a:outerShdw>
                </a:effectLst>
              </a:rPr>
              <a:t>Transformation</a:t>
            </a:r>
            <a:r>
              <a:rPr lang="en-US" sz="2400" b="1" kern="0" cap="none" dirty="0">
                <a:solidFill>
                  <a:srgbClr val="FFFFFF"/>
                </a:solidFill>
                <a:effectLst>
                  <a:outerShdw blurRad="38100" dist="38100" dir="2700000" algn="tl">
                    <a:srgbClr val="000000">
                      <a:alpha val="43137"/>
                    </a:srgbClr>
                  </a:outerShdw>
                </a:effectLst>
              </a:rPr>
              <a:t> – Data-World Clean up Results</a:t>
            </a: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5" name="Rectangle 4">
            <a:extLst>
              <a:ext uri="{FF2B5EF4-FFF2-40B4-BE49-F238E27FC236}">
                <a16:creationId xmlns:a16="http://schemas.microsoft.com/office/drawing/2014/main" id="{CE775AFB-1BC3-4C70-A024-D7643E13D958}"/>
              </a:ext>
            </a:extLst>
          </p:cNvPr>
          <p:cNvSpPr/>
          <p:nvPr/>
        </p:nvSpPr>
        <p:spPr>
          <a:xfrm>
            <a:off x="752545" y="1518675"/>
            <a:ext cx="5132439" cy="1064523"/>
          </a:xfrm>
          <a:prstGeom prst="rect">
            <a:avLst/>
          </a:prstGeom>
        </p:spPr>
        <p:txBody>
          <a:bodyPr vert="horz" lIns="91440" tIns="45720" rIns="91440" bIns="45720" rtlCol="0" anchor="ctr">
            <a:normAutofit/>
          </a:bodyPr>
          <a:lstStyle/>
          <a:p>
            <a:pPr marL="0" marR="0" lvl="0" indent="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pic>
        <p:nvPicPr>
          <p:cNvPr id="7" name="Picture 6">
            <a:extLst>
              <a:ext uri="{FF2B5EF4-FFF2-40B4-BE49-F238E27FC236}">
                <a16:creationId xmlns:a16="http://schemas.microsoft.com/office/drawing/2014/main" id="{FA63E1A5-A8D8-42C9-8144-92E63197AEB1}"/>
              </a:ext>
            </a:extLst>
          </p:cNvPr>
          <p:cNvPicPr>
            <a:picLocks noChangeAspect="1"/>
          </p:cNvPicPr>
          <p:nvPr/>
        </p:nvPicPr>
        <p:blipFill>
          <a:blip r:embed="rId2"/>
          <a:stretch>
            <a:fillRect/>
          </a:stretch>
        </p:blipFill>
        <p:spPr>
          <a:xfrm>
            <a:off x="7835106" y="1646980"/>
            <a:ext cx="2511770" cy="3060457"/>
          </a:xfrm>
          <a:prstGeom prst="rect">
            <a:avLst/>
          </a:prstGeom>
        </p:spPr>
      </p:pic>
      <p:sp>
        <p:nvSpPr>
          <p:cNvPr id="8" name="Arrow: Down 7">
            <a:extLst>
              <a:ext uri="{FF2B5EF4-FFF2-40B4-BE49-F238E27FC236}">
                <a16:creationId xmlns:a16="http://schemas.microsoft.com/office/drawing/2014/main" id="{FEB42D2A-0ED4-45A6-A5CA-F68062E9DFD7}"/>
              </a:ext>
            </a:extLst>
          </p:cNvPr>
          <p:cNvSpPr/>
          <p:nvPr/>
        </p:nvSpPr>
        <p:spPr>
          <a:xfrm rot="5400000">
            <a:off x="7184629" y="2973621"/>
            <a:ext cx="366071" cy="910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CB1660-AA1A-4F7E-A298-60743AB38BB3}"/>
              </a:ext>
            </a:extLst>
          </p:cNvPr>
          <p:cNvPicPr>
            <a:picLocks noChangeAspect="1"/>
          </p:cNvPicPr>
          <p:nvPr/>
        </p:nvPicPr>
        <p:blipFill>
          <a:blip r:embed="rId3"/>
          <a:stretch>
            <a:fillRect/>
          </a:stretch>
        </p:blipFill>
        <p:spPr>
          <a:xfrm>
            <a:off x="966154" y="2186071"/>
            <a:ext cx="4925282" cy="2735390"/>
          </a:xfrm>
          <a:prstGeom prst="rect">
            <a:avLst/>
          </a:prstGeom>
          <a:ln w="25400">
            <a:solidFill>
              <a:schemeClr val="accent1">
                <a:lumMod val="60000"/>
                <a:lumOff val="40000"/>
              </a:schemeClr>
            </a:solidFill>
          </a:ln>
        </p:spPr>
      </p:pic>
      <p:pic>
        <p:nvPicPr>
          <p:cNvPr id="4" name="Picture 3">
            <a:extLst>
              <a:ext uri="{FF2B5EF4-FFF2-40B4-BE49-F238E27FC236}">
                <a16:creationId xmlns:a16="http://schemas.microsoft.com/office/drawing/2014/main" id="{E6B15E33-5420-40ED-B978-6F9F72D6F06D}"/>
              </a:ext>
            </a:extLst>
          </p:cNvPr>
          <p:cNvPicPr>
            <a:picLocks noChangeAspect="1"/>
          </p:cNvPicPr>
          <p:nvPr/>
        </p:nvPicPr>
        <p:blipFill>
          <a:blip r:embed="rId4"/>
          <a:stretch>
            <a:fillRect/>
          </a:stretch>
        </p:blipFill>
        <p:spPr>
          <a:xfrm>
            <a:off x="3782272" y="4345577"/>
            <a:ext cx="4046220" cy="1988820"/>
          </a:xfrm>
          <a:prstGeom prst="rect">
            <a:avLst/>
          </a:prstGeom>
          <a:ln w="38100">
            <a:solidFill>
              <a:schemeClr val="accent1">
                <a:lumMod val="60000"/>
                <a:lumOff val="40000"/>
              </a:schemeClr>
            </a:solidFill>
          </a:ln>
        </p:spPr>
      </p:pic>
    </p:spTree>
    <p:extLst>
      <p:ext uri="{BB962C8B-B14F-4D97-AF65-F5344CB8AC3E}">
        <p14:creationId xmlns:p14="http://schemas.microsoft.com/office/powerpoint/2010/main" val="3902677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6FC95-C2BB-4721-A8CD-AC7B570A51F0}"/>
              </a:ext>
            </a:extLst>
          </p:cNvPr>
          <p:cNvPicPr>
            <a:picLocks noChangeAspect="1"/>
          </p:cNvPicPr>
          <p:nvPr/>
        </p:nvPicPr>
        <p:blipFill>
          <a:blip r:embed="rId2"/>
          <a:stretch>
            <a:fillRect/>
          </a:stretch>
        </p:blipFill>
        <p:spPr>
          <a:xfrm>
            <a:off x="752545" y="2103181"/>
            <a:ext cx="7866221" cy="2822353"/>
          </a:xfrm>
          <a:prstGeom prst="rect">
            <a:avLst/>
          </a:prstGeom>
          <a:ln w="34925">
            <a:solidFill>
              <a:schemeClr val="accent1">
                <a:lumMod val="60000"/>
                <a:lumOff val="40000"/>
              </a:schemeClr>
            </a:solidFill>
          </a:ln>
        </p:spPr>
      </p:pic>
      <p:sp>
        <p:nvSpPr>
          <p:cNvPr id="3" name="Subtitle 2">
            <a:extLst>
              <a:ext uri="{FF2B5EF4-FFF2-40B4-BE49-F238E27FC236}">
                <a16:creationId xmlns:a16="http://schemas.microsoft.com/office/drawing/2014/main" id="{E457D75D-4C80-44F1-9678-088F4B263CFD}"/>
              </a:ext>
            </a:extLst>
          </p:cNvPr>
          <p:cNvSpPr>
            <a:spLocks noGrp="1"/>
          </p:cNvSpPr>
          <p:nvPr>
            <p:ph type="subTitle" idx="1"/>
          </p:nvPr>
        </p:nvSpPr>
        <p:spPr>
          <a:xfrm>
            <a:off x="752545" y="603134"/>
            <a:ext cx="8825658" cy="1329333"/>
          </a:xfrm>
          <a:ln>
            <a:solidFill>
              <a:schemeClr val="accent1">
                <a:lumMod val="60000"/>
                <a:lumOff val="40000"/>
              </a:schemeClr>
            </a:solidFill>
          </a:ln>
        </p:spPr>
        <p:txBody>
          <a:bodyPr>
            <a:normAutofit/>
          </a:bodyPr>
          <a:lstStyle/>
          <a:p>
            <a:pPr lvl="0" algn="ctr" defTabSz="914400">
              <a:buClr>
                <a:srgbClr val="B31166"/>
              </a:buClr>
              <a:defRPr/>
            </a:pPr>
            <a:r>
              <a:rPr lang="en-US" sz="2400" b="1" kern="0" cap="none" dirty="0">
                <a:solidFill>
                  <a:schemeClr val="accent1">
                    <a:lumMod val="40000"/>
                    <a:lumOff val="60000"/>
                  </a:schemeClr>
                </a:solidFill>
                <a:effectLst>
                  <a:outerShdw blurRad="38100" dist="38100" dir="2700000" algn="tl">
                    <a:srgbClr val="000000">
                      <a:alpha val="43137"/>
                    </a:srgbClr>
                  </a:outerShdw>
                </a:effectLst>
              </a:rPr>
              <a:t>Transformation</a:t>
            </a:r>
            <a:r>
              <a:rPr lang="en-US" sz="2400" b="1" kern="0" cap="none" dirty="0">
                <a:solidFill>
                  <a:srgbClr val="FFFFFF"/>
                </a:solidFill>
                <a:effectLst>
                  <a:outerShdw blurRad="38100" dist="38100" dir="2700000" algn="tl">
                    <a:srgbClr val="000000">
                      <a:alpha val="43137"/>
                    </a:srgbClr>
                  </a:outerShdw>
                </a:effectLst>
              </a:rPr>
              <a:t> – Kaggle Clean up Results</a:t>
            </a:r>
            <a:endParaRPr lang="en-US" kern="0" cap="none" dirty="0">
              <a:solidFill>
                <a:srgbClr val="FFFFFF"/>
              </a:solidFill>
              <a:effectLst>
                <a:outerShdw blurRad="38100" dist="38100" dir="2700000" algn="tl">
                  <a:srgbClr val="000000">
                    <a:alpha val="43137"/>
                  </a:srgbClr>
                </a:outerShdw>
              </a:effectLst>
            </a:endParaRPr>
          </a:p>
          <a:p>
            <a:endParaRPr lang="en-US" dirty="0"/>
          </a:p>
        </p:txBody>
      </p:sp>
      <p:sp>
        <p:nvSpPr>
          <p:cNvPr id="5" name="Rectangle 4">
            <a:extLst>
              <a:ext uri="{FF2B5EF4-FFF2-40B4-BE49-F238E27FC236}">
                <a16:creationId xmlns:a16="http://schemas.microsoft.com/office/drawing/2014/main" id="{CE775AFB-1BC3-4C70-A024-D7643E13D958}"/>
              </a:ext>
            </a:extLst>
          </p:cNvPr>
          <p:cNvSpPr/>
          <p:nvPr/>
        </p:nvSpPr>
        <p:spPr>
          <a:xfrm>
            <a:off x="752545" y="1518675"/>
            <a:ext cx="5132439" cy="1064523"/>
          </a:xfrm>
          <a:prstGeom prst="rect">
            <a:avLst/>
          </a:prstGeom>
        </p:spPr>
        <p:txBody>
          <a:bodyPr vert="horz" lIns="91440" tIns="45720" rIns="91440" bIns="45720" rtlCol="0" anchor="ctr">
            <a:normAutofit/>
          </a:bodyPr>
          <a:lstStyle/>
          <a:p>
            <a:pPr marL="0" marR="0" lvl="0" indent="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R="0" lvl="0" defTabSz="914400" eaLnBrk="1" fontAlgn="auto" latinLnBrk="0" hangingPunct="1">
              <a:lnSpc>
                <a:spcPct val="100000"/>
              </a:lnSpc>
              <a:spcBef>
                <a:spcPts val="1000"/>
              </a:spcBef>
              <a:spcAft>
                <a:spcPts val="0"/>
              </a:spcAft>
              <a:buClr>
                <a:srgbClr val="B31166"/>
              </a:buClr>
              <a:buSzPct val="80000"/>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342900" marR="0" lvl="0" indent="-34290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ndParaRPr>
          </a:p>
          <a:p>
            <a:pPr marL="0" marR="0" lvl="0" indent="0" defTabSz="914400" eaLnBrk="1" fontAlgn="auto" latinLnBrk="0" hangingPunct="1">
              <a:lnSpc>
                <a:spcPct val="100000"/>
              </a:lnSpc>
              <a:spcBef>
                <a:spcPts val="1000"/>
              </a:spcBef>
              <a:spcAft>
                <a:spcPts val="0"/>
              </a:spcAft>
              <a:buClr>
                <a:srgbClr val="B31166"/>
              </a:buClr>
              <a:buSzPct val="80000"/>
              <a:buFont typeface="Wingdings 3" charset="2"/>
              <a:buChar char=""/>
              <a:tabLst/>
              <a:defRPr/>
            </a:pPr>
            <a:endParaRPr kumimoji="0" lang="en-US" sz="1800" b="0" i="0" u="none" strike="noStrike" kern="0" cap="none" spc="0" normalizeH="0" baseline="0" noProof="0" dirty="0">
              <a:ln>
                <a:noFill/>
              </a:ln>
              <a:solidFill>
                <a:srgbClr val="FFFFFF"/>
              </a:solidFill>
              <a:effectLst/>
              <a:uLnTx/>
              <a:uFillTx/>
            </a:endParaRPr>
          </a:p>
        </p:txBody>
      </p:sp>
      <p:pic>
        <p:nvPicPr>
          <p:cNvPr id="7" name="Picture 6">
            <a:extLst>
              <a:ext uri="{FF2B5EF4-FFF2-40B4-BE49-F238E27FC236}">
                <a16:creationId xmlns:a16="http://schemas.microsoft.com/office/drawing/2014/main" id="{FA63E1A5-A8D8-42C9-8144-92E63197AEB1}"/>
              </a:ext>
            </a:extLst>
          </p:cNvPr>
          <p:cNvPicPr>
            <a:picLocks noChangeAspect="1"/>
          </p:cNvPicPr>
          <p:nvPr/>
        </p:nvPicPr>
        <p:blipFill>
          <a:blip r:embed="rId3"/>
          <a:stretch>
            <a:fillRect/>
          </a:stretch>
        </p:blipFill>
        <p:spPr>
          <a:xfrm>
            <a:off x="7835106" y="1646980"/>
            <a:ext cx="2511770" cy="3060457"/>
          </a:xfrm>
          <a:prstGeom prst="rect">
            <a:avLst/>
          </a:prstGeom>
        </p:spPr>
      </p:pic>
      <p:sp>
        <p:nvSpPr>
          <p:cNvPr id="8" name="Arrow: Down 7">
            <a:extLst>
              <a:ext uri="{FF2B5EF4-FFF2-40B4-BE49-F238E27FC236}">
                <a16:creationId xmlns:a16="http://schemas.microsoft.com/office/drawing/2014/main" id="{FEB42D2A-0ED4-45A6-A5CA-F68062E9DFD7}"/>
              </a:ext>
            </a:extLst>
          </p:cNvPr>
          <p:cNvSpPr/>
          <p:nvPr/>
        </p:nvSpPr>
        <p:spPr>
          <a:xfrm rot="5400000">
            <a:off x="7184629" y="2973621"/>
            <a:ext cx="366071" cy="9107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173848A-D437-43C9-B433-C1CB36857D91}"/>
              </a:ext>
            </a:extLst>
          </p:cNvPr>
          <p:cNvPicPr>
            <a:picLocks noChangeAspect="1"/>
          </p:cNvPicPr>
          <p:nvPr/>
        </p:nvPicPr>
        <p:blipFill rotWithShape="1">
          <a:blip r:embed="rId4"/>
          <a:srcRect l="1690" t="26110" r="48153"/>
          <a:stretch/>
        </p:blipFill>
        <p:spPr>
          <a:xfrm>
            <a:off x="3572043" y="4439056"/>
            <a:ext cx="4065564" cy="1815810"/>
          </a:xfrm>
          <a:prstGeom prst="rect">
            <a:avLst/>
          </a:prstGeom>
          <a:ln w="34925">
            <a:solidFill>
              <a:schemeClr val="accent1">
                <a:lumMod val="60000"/>
                <a:lumOff val="40000"/>
              </a:schemeClr>
            </a:solidFill>
          </a:ln>
        </p:spPr>
      </p:pic>
    </p:spTree>
    <p:extLst>
      <p:ext uri="{BB962C8B-B14F-4D97-AF65-F5344CB8AC3E}">
        <p14:creationId xmlns:p14="http://schemas.microsoft.com/office/powerpoint/2010/main" val="147190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11256675-1852-4DC8-BB99-25E12AEA7DB9}"/>
              </a:ext>
            </a:extLst>
          </p:cNvPr>
          <p:cNvSpPr txBox="1">
            <a:spLocks/>
          </p:cNvSpPr>
          <p:nvPr/>
        </p:nvSpPr>
        <p:spPr bwMode="gray">
          <a:xfrm>
            <a:off x="752545" y="546864"/>
            <a:ext cx="8825658" cy="1329333"/>
          </a:xfrm>
          <a:prstGeom prst="rect">
            <a:avLst/>
          </a:prstGeom>
          <a:ln>
            <a:solidFill>
              <a:schemeClr val="accent1">
                <a:lumMod val="60000"/>
                <a:lumOff val="40000"/>
              </a:schemeClr>
            </a:solidFill>
          </a:ln>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defTabSz="914400">
              <a:buClr>
                <a:srgbClr val="B31166"/>
              </a:buClr>
              <a:defRPr/>
            </a:pPr>
            <a:r>
              <a:rPr lang="en-US" sz="2400" b="1" kern="0" cap="none" dirty="0">
                <a:effectLst>
                  <a:outerShdw blurRad="38100" dist="38100" dir="2700000" algn="tl">
                    <a:srgbClr val="000000">
                      <a:alpha val="43137"/>
                    </a:srgbClr>
                  </a:outerShdw>
                </a:effectLst>
              </a:rPr>
              <a:t>Load</a:t>
            </a:r>
            <a:r>
              <a:rPr lang="en-US" sz="2400" b="1" kern="0" cap="none" dirty="0">
                <a:solidFill>
                  <a:srgbClr val="FFFFFF"/>
                </a:solidFill>
                <a:effectLst>
                  <a:outerShdw blurRad="38100" dist="38100" dir="2700000" algn="tl">
                    <a:srgbClr val="000000">
                      <a:alpha val="43137"/>
                    </a:srgbClr>
                  </a:outerShdw>
                </a:effectLst>
              </a:rPr>
              <a:t> - SQL Tables -</a:t>
            </a:r>
            <a:r>
              <a:rPr lang="en-US" sz="2400" b="1" kern="0" cap="none" dirty="0" err="1">
                <a:solidFill>
                  <a:srgbClr val="FFFFFF"/>
                </a:solidFill>
                <a:effectLst>
                  <a:outerShdw blurRad="38100" dist="38100" dir="2700000" algn="tl">
                    <a:srgbClr val="000000">
                      <a:alpha val="43137"/>
                    </a:srgbClr>
                  </a:outerShdw>
                </a:effectLst>
              </a:rPr>
              <a:t>Postgress</a:t>
            </a:r>
            <a:endParaRPr lang="en-US" sz="2400" b="1" kern="0" cap="none" dirty="0">
              <a:solidFill>
                <a:srgbClr val="FFFFFF"/>
              </a:solidFill>
              <a:effectLst>
                <a:outerShdw blurRad="38100" dist="38100" dir="2700000" algn="tl">
                  <a:srgbClr val="000000">
                    <a:alpha val="43137"/>
                  </a:srgbClr>
                </a:outerShdw>
              </a:effectLst>
            </a:endParaRPr>
          </a:p>
          <a:p>
            <a:pPr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pic>
        <p:nvPicPr>
          <p:cNvPr id="2" name="Picture 1">
            <a:extLst>
              <a:ext uri="{FF2B5EF4-FFF2-40B4-BE49-F238E27FC236}">
                <a16:creationId xmlns:a16="http://schemas.microsoft.com/office/drawing/2014/main" id="{BD5808DF-0C14-AF45-81F4-21EE663A81B8}"/>
              </a:ext>
            </a:extLst>
          </p:cNvPr>
          <p:cNvPicPr>
            <a:picLocks noChangeAspect="1"/>
          </p:cNvPicPr>
          <p:nvPr/>
        </p:nvPicPr>
        <p:blipFill>
          <a:blip r:embed="rId2"/>
          <a:stretch>
            <a:fillRect/>
          </a:stretch>
        </p:blipFill>
        <p:spPr>
          <a:xfrm>
            <a:off x="752545" y="2043337"/>
            <a:ext cx="8344176" cy="2341901"/>
          </a:xfrm>
          <a:prstGeom prst="rect">
            <a:avLst/>
          </a:prstGeom>
        </p:spPr>
      </p:pic>
      <p:pic>
        <p:nvPicPr>
          <p:cNvPr id="3" name="Picture 2">
            <a:extLst>
              <a:ext uri="{FF2B5EF4-FFF2-40B4-BE49-F238E27FC236}">
                <a16:creationId xmlns:a16="http://schemas.microsoft.com/office/drawing/2014/main" id="{3FE151BE-D2D4-C749-80BA-866D91C05216}"/>
              </a:ext>
            </a:extLst>
          </p:cNvPr>
          <p:cNvPicPr>
            <a:picLocks noChangeAspect="1"/>
          </p:cNvPicPr>
          <p:nvPr/>
        </p:nvPicPr>
        <p:blipFill>
          <a:blip r:embed="rId3"/>
          <a:stretch>
            <a:fillRect/>
          </a:stretch>
        </p:blipFill>
        <p:spPr>
          <a:xfrm>
            <a:off x="1349619" y="4641084"/>
            <a:ext cx="8228584" cy="1042166"/>
          </a:xfrm>
          <a:prstGeom prst="rect">
            <a:avLst/>
          </a:prstGeom>
        </p:spPr>
      </p:pic>
      <p:pic>
        <p:nvPicPr>
          <p:cNvPr id="5" name="Picture 4">
            <a:extLst>
              <a:ext uri="{FF2B5EF4-FFF2-40B4-BE49-F238E27FC236}">
                <a16:creationId xmlns:a16="http://schemas.microsoft.com/office/drawing/2014/main" id="{87CFEF49-2783-436E-99FB-DA7ABE051173}"/>
              </a:ext>
            </a:extLst>
          </p:cNvPr>
          <p:cNvPicPr/>
          <p:nvPr/>
        </p:nvPicPr>
        <p:blipFill rotWithShape="1">
          <a:blip r:embed="rId4"/>
          <a:srcRect l="72276" t="8823" r="1602" b="2575"/>
          <a:stretch/>
        </p:blipFill>
        <p:spPr bwMode="auto">
          <a:xfrm>
            <a:off x="7890636" y="1751151"/>
            <a:ext cx="2043593" cy="2634087"/>
          </a:xfrm>
          <a:prstGeom prst="rect">
            <a:avLst/>
          </a:prstGeom>
          <a:ln w="200025">
            <a:solidFill>
              <a:schemeClr val="accent1">
                <a:lumMod val="60000"/>
                <a:lumOff val="4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0144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68468042-EA2E-8E43-B81F-A02333EC432E}"/>
              </a:ext>
            </a:extLst>
          </p:cNvPr>
          <p:cNvSpPr>
            <a:spLocks noGrp="1"/>
          </p:cNvSpPr>
          <p:nvPr>
            <p:ph type="title"/>
          </p:nvPr>
        </p:nvSpPr>
        <p:spPr>
          <a:xfrm>
            <a:off x="7327612" y="1399960"/>
            <a:ext cx="4426082" cy="2903008"/>
          </a:xfrm>
        </p:spPr>
        <p:txBody>
          <a:bodyPr vert="horz" lIns="91440" tIns="45720" rIns="91440" bIns="45720" rtlCol="0" anchor="b">
            <a:normAutofit fontScale="90000"/>
          </a:bodyPr>
          <a:lstStyle/>
          <a:p>
            <a:pPr algn="ctr"/>
            <a:r>
              <a:rPr lang="en-US" sz="2000" dirty="0">
                <a:solidFill>
                  <a:schemeClr val="tx1"/>
                </a:solidFill>
              </a:rPr>
              <a:t>When we created the new </a:t>
            </a:r>
            <a:r>
              <a:rPr lang="en-US" sz="2000" dirty="0" err="1">
                <a:solidFill>
                  <a:schemeClr val="tx1"/>
                </a:solidFill>
              </a:rPr>
              <a:t>dataframe</a:t>
            </a:r>
            <a:r>
              <a:rPr lang="en-US" sz="2000" dirty="0">
                <a:solidFill>
                  <a:schemeClr val="tx1"/>
                </a:solidFill>
              </a:rPr>
              <a:t> from the Goodreads data, we had issues with the columns being offset. </a:t>
            </a:r>
            <a:br>
              <a:rPr lang="en-US" sz="2000" dirty="0">
                <a:solidFill>
                  <a:schemeClr val="tx1"/>
                </a:solidFill>
              </a:rPr>
            </a:br>
            <a:br>
              <a:rPr lang="en-US" sz="2000" dirty="0">
                <a:solidFill>
                  <a:schemeClr val="tx1"/>
                </a:solidFill>
              </a:rPr>
            </a:br>
            <a:r>
              <a:rPr lang="en-US" sz="2000" dirty="0">
                <a:solidFill>
                  <a:schemeClr val="tx1"/>
                </a:solidFill>
              </a:rPr>
              <a:t>We wanted to use </a:t>
            </a:r>
            <a:r>
              <a:rPr lang="en-US" sz="2000" b="1" dirty="0">
                <a:solidFill>
                  <a:schemeClr val="tx1"/>
                </a:solidFill>
              </a:rPr>
              <a:t>isbn10 </a:t>
            </a:r>
            <a:r>
              <a:rPr lang="en-US" sz="2000" dirty="0">
                <a:solidFill>
                  <a:schemeClr val="tx1"/>
                </a:solidFill>
              </a:rPr>
              <a:t>as a relationship key between the two tables but psycopg2 was having key constraint errors and failing to upload the data to the local database</a:t>
            </a:r>
            <a:br>
              <a:rPr lang="en-US" sz="2000" dirty="0">
                <a:solidFill>
                  <a:schemeClr val="tx1"/>
                </a:solidFill>
              </a:rPr>
            </a:br>
            <a:endParaRPr lang="en-US" sz="2000" dirty="0">
              <a:solidFill>
                <a:schemeClr val="tx1"/>
              </a:solidFill>
            </a:endParaRP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DBA84A-1020-474D-8330-7A91FC24EBB6}"/>
              </a:ext>
            </a:extLst>
          </p:cNvPr>
          <p:cNvPicPr>
            <a:picLocks noChangeAspect="1"/>
          </p:cNvPicPr>
          <p:nvPr/>
        </p:nvPicPr>
        <p:blipFill>
          <a:blip r:embed="rId3"/>
          <a:stretch>
            <a:fillRect/>
          </a:stretch>
        </p:blipFill>
        <p:spPr>
          <a:xfrm>
            <a:off x="1030954" y="1297875"/>
            <a:ext cx="6296658" cy="1692575"/>
          </a:xfrm>
          <a:prstGeom prst="rect">
            <a:avLst/>
          </a:prstGeom>
        </p:spPr>
      </p:pic>
      <p:pic>
        <p:nvPicPr>
          <p:cNvPr id="5" name="Picture 4">
            <a:extLst>
              <a:ext uri="{FF2B5EF4-FFF2-40B4-BE49-F238E27FC236}">
                <a16:creationId xmlns:a16="http://schemas.microsoft.com/office/drawing/2014/main" id="{71CCEA3F-BFA9-8647-92AE-8D8E6C668AF7}"/>
              </a:ext>
            </a:extLst>
          </p:cNvPr>
          <p:cNvPicPr>
            <a:picLocks noChangeAspect="1"/>
          </p:cNvPicPr>
          <p:nvPr/>
        </p:nvPicPr>
        <p:blipFill>
          <a:blip r:embed="rId4"/>
          <a:stretch>
            <a:fillRect/>
          </a:stretch>
        </p:blipFill>
        <p:spPr>
          <a:xfrm>
            <a:off x="1049671" y="3316694"/>
            <a:ext cx="6277941" cy="2406659"/>
          </a:xfrm>
          <a:prstGeom prst="rect">
            <a:avLst/>
          </a:prstGeom>
        </p:spPr>
      </p:pic>
      <p:sp>
        <p:nvSpPr>
          <p:cNvPr id="17" name="Title 1">
            <a:extLst>
              <a:ext uri="{FF2B5EF4-FFF2-40B4-BE49-F238E27FC236}">
                <a16:creationId xmlns:a16="http://schemas.microsoft.com/office/drawing/2014/main" id="{3E14F283-1ECB-BD4B-899E-001BB7B60698}"/>
              </a:ext>
            </a:extLst>
          </p:cNvPr>
          <p:cNvSpPr txBox="1">
            <a:spLocks/>
          </p:cNvSpPr>
          <p:nvPr/>
        </p:nvSpPr>
        <p:spPr bwMode="gray">
          <a:xfrm>
            <a:off x="7327612" y="4304986"/>
            <a:ext cx="4426082" cy="1618842"/>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solidFill>
                  <a:schemeClr val="tx1"/>
                </a:solidFill>
              </a:rPr>
              <a:t>Furthermore, a pandas merge showed that there were no matching ISBNs between the two data frames</a:t>
            </a:r>
            <a:br>
              <a:rPr lang="en-US" sz="2000" dirty="0">
                <a:solidFill>
                  <a:schemeClr val="tx1"/>
                </a:solidFill>
              </a:rPr>
            </a:br>
            <a:endParaRPr lang="en-US" sz="2000" dirty="0">
              <a:solidFill>
                <a:schemeClr val="tx1"/>
              </a:solidFill>
            </a:endParaRPr>
          </a:p>
        </p:txBody>
      </p:sp>
      <p:sp>
        <p:nvSpPr>
          <p:cNvPr id="20" name="Subtitle 2">
            <a:extLst>
              <a:ext uri="{FF2B5EF4-FFF2-40B4-BE49-F238E27FC236}">
                <a16:creationId xmlns:a16="http://schemas.microsoft.com/office/drawing/2014/main" id="{D838392E-8600-DF4A-BAE7-8BF6E4605776}"/>
              </a:ext>
            </a:extLst>
          </p:cNvPr>
          <p:cNvSpPr txBox="1">
            <a:spLocks/>
          </p:cNvSpPr>
          <p:nvPr/>
        </p:nvSpPr>
        <p:spPr bwMode="gray">
          <a:xfrm>
            <a:off x="752545" y="546864"/>
            <a:ext cx="8825658" cy="1329333"/>
          </a:xfrm>
          <a:prstGeom prst="rect">
            <a:avLst/>
          </a:prstGeom>
          <a:ln>
            <a:solidFill>
              <a:schemeClr val="accent1">
                <a:lumMod val="60000"/>
                <a:lumOff val="40000"/>
              </a:schemeClr>
            </a:solidFill>
          </a:ln>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pPr algn="ctr" defTabSz="914400">
              <a:buClr>
                <a:srgbClr val="B31166"/>
              </a:buClr>
              <a:defRPr/>
            </a:pPr>
            <a:r>
              <a:rPr lang="en-US" sz="2400" b="1" kern="0" cap="none" dirty="0">
                <a:effectLst>
                  <a:outerShdw blurRad="38100" dist="38100" dir="2700000" algn="tl">
                    <a:srgbClr val="000000">
                      <a:alpha val="43137"/>
                    </a:srgbClr>
                  </a:outerShdw>
                </a:effectLst>
              </a:rPr>
              <a:t>Constraints</a:t>
            </a:r>
            <a:r>
              <a:rPr lang="en-US" sz="2400" b="1" kern="0" cap="none" dirty="0">
                <a:solidFill>
                  <a:srgbClr val="FFFFFF"/>
                </a:solidFill>
                <a:effectLst>
                  <a:outerShdw blurRad="38100" dist="38100" dir="2700000" algn="tl">
                    <a:srgbClr val="000000">
                      <a:alpha val="43137"/>
                    </a:srgbClr>
                  </a:outerShdw>
                </a:effectLst>
              </a:rPr>
              <a:t> - SQL Tables -</a:t>
            </a:r>
            <a:r>
              <a:rPr lang="en-US" sz="2400" b="1" kern="0" cap="none" dirty="0" err="1">
                <a:solidFill>
                  <a:srgbClr val="FFFFFF"/>
                </a:solidFill>
                <a:effectLst>
                  <a:outerShdw blurRad="38100" dist="38100" dir="2700000" algn="tl">
                    <a:srgbClr val="000000">
                      <a:alpha val="43137"/>
                    </a:srgbClr>
                  </a:outerShdw>
                </a:effectLst>
              </a:rPr>
              <a:t>Postgress</a:t>
            </a:r>
            <a:endParaRPr lang="en-US" sz="2400" b="1" kern="0" cap="none" dirty="0">
              <a:solidFill>
                <a:srgbClr val="FFFFFF"/>
              </a:solidFill>
              <a:effectLst>
                <a:outerShdw blurRad="38100" dist="38100" dir="2700000" algn="tl">
                  <a:srgbClr val="000000">
                    <a:alpha val="43137"/>
                  </a:srgbClr>
                </a:outerShdw>
              </a:effectLst>
            </a:endParaRPr>
          </a:p>
          <a:p>
            <a:pPr defTabSz="914400">
              <a:buClr>
                <a:srgbClr val="B31166"/>
              </a:buClr>
              <a:defRPr/>
            </a:pPr>
            <a:endParaRPr lang="en-US" kern="0" cap="none" dirty="0">
              <a:solidFill>
                <a:srgbClr val="FFFFFF"/>
              </a:solidFill>
              <a:effectLst>
                <a:outerShdw blurRad="38100" dist="38100" dir="2700000" algn="tl">
                  <a:srgbClr val="000000">
                    <a:alpha val="43137"/>
                  </a:srgbClr>
                </a:outerShdw>
              </a:effectLst>
            </a:endParaRPr>
          </a:p>
          <a:p>
            <a:endParaRPr lang="en-US" dirty="0"/>
          </a:p>
        </p:txBody>
      </p:sp>
    </p:spTree>
    <p:extLst>
      <p:ext uri="{BB962C8B-B14F-4D97-AF65-F5344CB8AC3E}">
        <p14:creationId xmlns:p14="http://schemas.microsoft.com/office/powerpoint/2010/main" val="19305312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EADEED2F-E514-6E42-8789-0D890405DD63}"/>
              </a:ext>
            </a:extLst>
          </p:cNvPr>
          <p:cNvSpPr>
            <a:spLocks noGrp="1"/>
          </p:cNvSpPr>
          <p:nvPr>
            <p:ph type="title"/>
          </p:nvPr>
        </p:nvSpPr>
        <p:spPr>
          <a:xfrm>
            <a:off x="1059872" y="4497714"/>
            <a:ext cx="7316969" cy="389542"/>
          </a:xfrm>
        </p:spPr>
        <p:txBody>
          <a:bodyPr vert="horz" lIns="91440" tIns="45720" rIns="91440" bIns="45720" rtlCol="0" anchor="b">
            <a:noAutofit/>
          </a:bodyPr>
          <a:lstStyle/>
          <a:p>
            <a:pPr algn="ctr"/>
            <a:r>
              <a:rPr lang="en-US" sz="1400" dirty="0">
                <a:solidFill>
                  <a:schemeClr val="tx1"/>
                </a:solidFill>
              </a:rPr>
              <a:t>Primary / foreign key constraint were removed in </a:t>
            </a:r>
            <a:r>
              <a:rPr lang="en-US" sz="1400" dirty="0" err="1">
                <a:solidFill>
                  <a:schemeClr val="tx1"/>
                </a:solidFill>
              </a:rPr>
              <a:t>postgres</a:t>
            </a:r>
            <a:r>
              <a:rPr lang="en-US" sz="1400" dirty="0">
                <a:solidFill>
                  <a:schemeClr val="tx1"/>
                </a:solidFill>
              </a:rPr>
              <a:t>. With these constraints accounted for, we loaded data frames into SQL.</a:t>
            </a: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9971A92-434C-2C4D-8DC0-C95D148499BD}"/>
              </a:ext>
            </a:extLst>
          </p:cNvPr>
          <p:cNvPicPr>
            <a:picLocks noChangeAspect="1"/>
          </p:cNvPicPr>
          <p:nvPr/>
        </p:nvPicPr>
        <p:blipFill>
          <a:blip r:embed="rId3"/>
          <a:stretch>
            <a:fillRect/>
          </a:stretch>
        </p:blipFill>
        <p:spPr>
          <a:xfrm>
            <a:off x="1186215" y="1485900"/>
            <a:ext cx="7811868" cy="2796735"/>
          </a:xfrm>
          <a:prstGeom prst="rect">
            <a:avLst/>
          </a:prstGeom>
        </p:spPr>
      </p:pic>
      <p:sp>
        <p:nvSpPr>
          <p:cNvPr id="17" name="Title 1">
            <a:extLst>
              <a:ext uri="{FF2B5EF4-FFF2-40B4-BE49-F238E27FC236}">
                <a16:creationId xmlns:a16="http://schemas.microsoft.com/office/drawing/2014/main" id="{8FCDCE9F-47E5-B948-BB83-1FE9ED902293}"/>
              </a:ext>
            </a:extLst>
          </p:cNvPr>
          <p:cNvSpPr txBox="1">
            <a:spLocks/>
          </p:cNvSpPr>
          <p:nvPr/>
        </p:nvSpPr>
        <p:spPr bwMode="gray">
          <a:xfrm>
            <a:off x="1186215" y="734257"/>
            <a:ext cx="5817258" cy="623912"/>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dirty="0">
                <a:solidFill>
                  <a:schemeClr val="tx1"/>
                </a:solidFill>
              </a:rPr>
              <a:t>Double checking that we don’t have similarities within the </a:t>
            </a:r>
            <a:r>
              <a:rPr lang="en-US" sz="1400" dirty="0" err="1">
                <a:solidFill>
                  <a:schemeClr val="tx1"/>
                </a:solidFill>
              </a:rPr>
              <a:t>dataframe</a:t>
            </a:r>
            <a:r>
              <a:rPr lang="en-US" sz="1400" dirty="0">
                <a:solidFill>
                  <a:schemeClr val="tx1"/>
                </a:solidFill>
              </a:rPr>
              <a:t> by examining Publisher column and merging by title</a:t>
            </a:r>
          </a:p>
        </p:txBody>
      </p:sp>
      <p:pic>
        <p:nvPicPr>
          <p:cNvPr id="6" name="Picture 5">
            <a:extLst>
              <a:ext uri="{FF2B5EF4-FFF2-40B4-BE49-F238E27FC236}">
                <a16:creationId xmlns:a16="http://schemas.microsoft.com/office/drawing/2014/main" id="{0B574372-13F3-554E-8968-2555ABE37F40}"/>
              </a:ext>
            </a:extLst>
          </p:cNvPr>
          <p:cNvPicPr>
            <a:picLocks noChangeAspect="1"/>
          </p:cNvPicPr>
          <p:nvPr/>
        </p:nvPicPr>
        <p:blipFill>
          <a:blip r:embed="rId4"/>
          <a:stretch>
            <a:fillRect/>
          </a:stretch>
        </p:blipFill>
        <p:spPr>
          <a:xfrm>
            <a:off x="1059872" y="4927639"/>
            <a:ext cx="8366991" cy="1107665"/>
          </a:xfrm>
          <a:prstGeom prst="rect">
            <a:avLst/>
          </a:prstGeom>
        </p:spPr>
      </p:pic>
    </p:spTree>
    <p:extLst>
      <p:ext uri="{BB962C8B-B14F-4D97-AF65-F5344CB8AC3E}">
        <p14:creationId xmlns:p14="http://schemas.microsoft.com/office/powerpoint/2010/main" val="271387055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161</TotalTime>
  <Words>446</Words>
  <Application>Microsoft Macintosh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vt:lpstr>
      <vt:lpstr>Wingdings</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we created the new dataframe from the Goodreads data, we had issues with the columns being offset.   We wanted to use isbn10 as a relationship key between the two tables but psycopg2 was having key constraint errors and failing to upload the data to the local database </vt:lpstr>
      <vt:lpstr>Primary / foreign key constraint were removed in postgres. With these constraints accounted for, we loaded data frames into SQL.</vt:lpstr>
      <vt:lpstr>The table schema can be seen on the right.  We then confirmed that the data was added to the two SQL databases, and performed one last query to verify that it worked. No issues were found.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Solano</dc:creator>
  <cp:lastModifiedBy>Alexandra Solano</cp:lastModifiedBy>
  <cp:revision>11</cp:revision>
  <dcterms:created xsi:type="dcterms:W3CDTF">2020-01-14T19:46:01Z</dcterms:created>
  <dcterms:modified xsi:type="dcterms:W3CDTF">2020-01-15T00:31:26Z</dcterms:modified>
</cp:coreProperties>
</file>